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2"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February 12,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1706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February 12,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2376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February 12,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6015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February 12,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6021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February 12,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938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February 12,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7781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February 12,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836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February 12,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93922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February 12,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1980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February 12,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4594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February 12,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4979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Saturday, February 12,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151007085"/>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chive.ics.uci.edu/ml/datasets/auto+mp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47F9F99-0455-4C5F-B8F4-DE05949518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 r="1" b="1"/>
          <a:stretch/>
        </p:blipFill>
        <p:spPr>
          <a:xfrm>
            <a:off x="6625" y="10"/>
            <a:ext cx="12192000" cy="6875809"/>
          </a:xfrm>
          <a:prstGeom prst="rect">
            <a:avLst/>
          </a:prstGeom>
        </p:spPr>
      </p:pic>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32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6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98CD09-783B-49D2-9DD6-1100C96E9982}"/>
              </a:ext>
            </a:extLst>
          </p:cNvPr>
          <p:cNvSpPr>
            <a:spLocks noGrp="1"/>
          </p:cNvSpPr>
          <p:nvPr>
            <p:ph type="ctrTitle"/>
          </p:nvPr>
        </p:nvSpPr>
        <p:spPr>
          <a:xfrm>
            <a:off x="82296" y="2950387"/>
            <a:ext cx="3962932" cy="3531403"/>
          </a:xfrm>
        </p:spPr>
        <p:txBody>
          <a:bodyPr anchor="t">
            <a:normAutofit/>
          </a:bodyPr>
          <a:lstStyle/>
          <a:p>
            <a:br>
              <a:rPr lang="en-US" sz="2200" dirty="0">
                <a:solidFill>
                  <a:schemeClr val="bg1"/>
                </a:solidFill>
              </a:rPr>
            </a:br>
            <a:r>
              <a:rPr lang="en-US" sz="1600" dirty="0">
                <a:solidFill>
                  <a:schemeClr val="bg1"/>
                </a:solidFill>
              </a:rPr>
              <a:t>Effect of horsepower on FUEL consumption-A COMPARISON OF REGRESSION MODELS</a:t>
            </a:r>
            <a:br>
              <a:rPr lang="en-US" sz="2200" dirty="0">
                <a:solidFill>
                  <a:schemeClr val="bg1"/>
                </a:solidFill>
              </a:rPr>
            </a:br>
            <a:br>
              <a:rPr lang="en-US" sz="2200" dirty="0">
                <a:solidFill>
                  <a:schemeClr val="bg1"/>
                </a:solidFill>
              </a:rPr>
            </a:br>
            <a:br>
              <a:rPr lang="en-US" sz="2200" dirty="0">
                <a:solidFill>
                  <a:schemeClr val="bg1"/>
                </a:solidFill>
              </a:rPr>
            </a:br>
            <a:r>
              <a:rPr lang="en-US" sz="1200" dirty="0">
                <a:solidFill>
                  <a:schemeClr val="bg1"/>
                </a:solidFill>
              </a:rPr>
              <a:t>academic year 2021/2022</a:t>
            </a:r>
            <a:br>
              <a:rPr lang="en-US" sz="2200" dirty="0">
                <a:solidFill>
                  <a:schemeClr val="bg1"/>
                </a:solidFill>
              </a:rPr>
            </a:br>
            <a:br>
              <a:rPr lang="en-US" sz="2200" dirty="0">
                <a:solidFill>
                  <a:schemeClr val="bg1"/>
                </a:solidFill>
              </a:rPr>
            </a:br>
            <a:endParaRPr lang="en-US" sz="2200" dirty="0">
              <a:solidFill>
                <a:schemeClr val="bg1"/>
              </a:solidFill>
            </a:endParaRPr>
          </a:p>
        </p:txBody>
      </p:sp>
      <p:sp>
        <p:nvSpPr>
          <p:cNvPr id="3" name="Subtitle 2">
            <a:extLst>
              <a:ext uri="{FF2B5EF4-FFF2-40B4-BE49-F238E27FC236}">
                <a16:creationId xmlns:a16="http://schemas.microsoft.com/office/drawing/2014/main" id="{F90E617E-B4EE-44FA-A17E-2B96FD1AAB03}"/>
              </a:ext>
            </a:extLst>
          </p:cNvPr>
          <p:cNvSpPr>
            <a:spLocks noGrp="1"/>
          </p:cNvSpPr>
          <p:nvPr>
            <p:ph type="subTitle" idx="1"/>
          </p:nvPr>
        </p:nvSpPr>
        <p:spPr>
          <a:xfrm>
            <a:off x="282088" y="478712"/>
            <a:ext cx="3586967" cy="810461"/>
          </a:xfrm>
        </p:spPr>
        <p:txBody>
          <a:bodyPr anchor="b">
            <a:normAutofit fontScale="25000" lnSpcReduction="20000"/>
          </a:bodyPr>
          <a:lstStyle/>
          <a:p>
            <a:pPr algn="r"/>
            <a:endParaRPr lang="en-US" sz="1200" dirty="0">
              <a:solidFill>
                <a:schemeClr val="bg1"/>
              </a:solidFill>
            </a:endParaRPr>
          </a:p>
          <a:p>
            <a:pPr algn="r"/>
            <a:r>
              <a:rPr lang="en-US" sz="3600" b="1" dirty="0">
                <a:solidFill>
                  <a:schemeClr val="bg1"/>
                </a:solidFill>
              </a:rPr>
              <a:t>ELIF HACIOSMANOGLU</a:t>
            </a:r>
          </a:p>
          <a:p>
            <a:pPr algn="r"/>
            <a:r>
              <a:rPr lang="en-US" sz="3600" b="1" dirty="0">
                <a:solidFill>
                  <a:schemeClr val="bg1"/>
                </a:solidFill>
              </a:rPr>
              <a:t>Erasmus student</a:t>
            </a:r>
          </a:p>
          <a:p>
            <a:pPr algn="r"/>
            <a:r>
              <a:rPr lang="en-US" sz="3600" b="1" dirty="0">
                <a:solidFill>
                  <a:schemeClr val="bg1"/>
                </a:solidFill>
              </a:rPr>
              <a:t>IoT AND big data for smart spaces</a:t>
            </a:r>
          </a:p>
        </p:txBody>
      </p:sp>
    </p:spTree>
    <p:extLst>
      <p:ext uri="{BB962C8B-B14F-4D97-AF65-F5344CB8AC3E}">
        <p14:creationId xmlns:p14="http://schemas.microsoft.com/office/powerpoint/2010/main" val="17308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2EA9-3A43-4A7A-8956-3CCB3DFF6DF1}"/>
              </a:ext>
            </a:extLst>
          </p:cNvPr>
          <p:cNvSpPr>
            <a:spLocks noGrp="1"/>
          </p:cNvSpPr>
          <p:nvPr>
            <p:ph type="title"/>
          </p:nvPr>
        </p:nvSpPr>
        <p:spPr>
          <a:xfrm>
            <a:off x="298704" y="274320"/>
            <a:ext cx="11960352" cy="612088"/>
          </a:xfrm>
        </p:spPr>
        <p:txBody>
          <a:bodyPr>
            <a:normAutofit/>
          </a:bodyPr>
          <a:lstStyle/>
          <a:p>
            <a:r>
              <a:rPr lang="en-US" sz="2800" dirty="0"/>
              <a:t>SETTING TRAINING AND TESTING SETS</a:t>
            </a:r>
          </a:p>
        </p:txBody>
      </p:sp>
      <p:sp>
        <p:nvSpPr>
          <p:cNvPr id="3" name="TextBox 2">
            <a:extLst>
              <a:ext uri="{FF2B5EF4-FFF2-40B4-BE49-F238E27FC236}">
                <a16:creationId xmlns:a16="http://schemas.microsoft.com/office/drawing/2014/main" id="{1BFE7D4A-108F-4F0F-8D10-084281FC601C}"/>
              </a:ext>
            </a:extLst>
          </p:cNvPr>
          <p:cNvSpPr txBox="1"/>
          <p:nvPr/>
        </p:nvSpPr>
        <p:spPr>
          <a:xfrm>
            <a:off x="7360920" y="1227398"/>
            <a:ext cx="446227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partitioned into the training set and test set with the distribution of 60% and 40%, respectively. The ratio is chosen due to the limited number of observations.</a:t>
            </a:r>
          </a:p>
          <a:p>
            <a:endParaRPr lang="en-US" dirty="0"/>
          </a:p>
          <a:p>
            <a:pPr marL="285750" indent="-285750">
              <a:buFont typeface="Arial" panose="020B0604020202020204" pitchFamily="34" charset="0"/>
              <a:buChar char="•"/>
            </a:pPr>
            <a:r>
              <a:rPr lang="en-US" dirty="0"/>
              <a:t>Models are conducted with learner functions using training set:</a:t>
            </a:r>
          </a:p>
          <a:p>
            <a:r>
              <a:rPr lang="en-US" dirty="0"/>
              <a:t>             -  Gradient Boosted Trees (GB)</a:t>
            </a:r>
          </a:p>
          <a:p>
            <a:r>
              <a:rPr lang="en-US" dirty="0"/>
              <a:t>             -  Random Forest (RF)</a:t>
            </a:r>
          </a:p>
          <a:p>
            <a:r>
              <a:rPr lang="en-US" dirty="0"/>
              <a:t>             -  Linear Regression (LR)</a:t>
            </a:r>
          </a:p>
          <a:p>
            <a:r>
              <a:rPr lang="en-US" dirty="0"/>
              <a:t>             -  Simple Regression (SR)</a:t>
            </a:r>
          </a:p>
          <a:p>
            <a:endParaRPr lang="en-US" dirty="0"/>
          </a:p>
          <a:p>
            <a:pPr marL="285750" indent="-285750">
              <a:buFont typeface="Arial" panose="020B0604020202020204" pitchFamily="34" charset="0"/>
              <a:buChar char="•"/>
            </a:pPr>
            <a:r>
              <a:rPr lang="en-US" dirty="0"/>
              <a:t>Then test sets are conducted by using predictor functions of the same models.</a:t>
            </a:r>
          </a:p>
          <a:p>
            <a:pPr marL="285750" indent="-285750">
              <a:buFont typeface="Arial" panose="020B0604020202020204" pitchFamily="34" charset="0"/>
              <a:buChar char="•"/>
            </a:pPr>
            <a:endParaRPr lang="en-US" dirty="0"/>
          </a:p>
        </p:txBody>
      </p:sp>
      <p:pic>
        <p:nvPicPr>
          <p:cNvPr id="8" name="Content Placeholder 7">
            <a:extLst>
              <a:ext uri="{FF2B5EF4-FFF2-40B4-BE49-F238E27FC236}">
                <a16:creationId xmlns:a16="http://schemas.microsoft.com/office/drawing/2014/main" id="{DDBADD76-5153-40B4-B272-F0BD7D6E84EA}"/>
              </a:ext>
            </a:extLst>
          </p:cNvPr>
          <p:cNvPicPr>
            <a:picLocks noGrp="1" noChangeAspect="1"/>
          </p:cNvPicPr>
          <p:nvPr>
            <p:ph idx="1"/>
          </p:nvPr>
        </p:nvPicPr>
        <p:blipFill>
          <a:blip r:embed="rId2"/>
          <a:stretch>
            <a:fillRect/>
          </a:stretch>
        </p:blipFill>
        <p:spPr>
          <a:xfrm>
            <a:off x="153836" y="886408"/>
            <a:ext cx="7207083" cy="5346441"/>
          </a:xfrm>
        </p:spPr>
      </p:pic>
    </p:spTree>
    <p:extLst>
      <p:ext uri="{BB962C8B-B14F-4D97-AF65-F5344CB8AC3E}">
        <p14:creationId xmlns:p14="http://schemas.microsoft.com/office/powerpoint/2010/main" val="216024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E980-6B39-443E-95C7-F9690C0D8EB6}"/>
              </a:ext>
            </a:extLst>
          </p:cNvPr>
          <p:cNvSpPr>
            <a:spLocks noGrp="1"/>
          </p:cNvSpPr>
          <p:nvPr>
            <p:ph type="title"/>
          </p:nvPr>
        </p:nvSpPr>
        <p:spPr>
          <a:xfrm>
            <a:off x="365760" y="237744"/>
            <a:ext cx="11439144" cy="667512"/>
          </a:xfrm>
        </p:spPr>
        <p:txBody>
          <a:bodyPr>
            <a:normAutofit fontScale="90000"/>
          </a:bodyPr>
          <a:lstStyle/>
          <a:p>
            <a:r>
              <a:rPr lang="en-US" dirty="0"/>
              <a:t>USING THE NUMERIC SCORER FUNCTION</a:t>
            </a:r>
          </a:p>
        </p:txBody>
      </p:sp>
      <p:sp>
        <p:nvSpPr>
          <p:cNvPr id="3" name="Content Placeholder 2">
            <a:extLst>
              <a:ext uri="{FF2B5EF4-FFF2-40B4-BE49-F238E27FC236}">
                <a16:creationId xmlns:a16="http://schemas.microsoft.com/office/drawing/2014/main" id="{EE48B927-8538-407D-ADA2-DEF2276693C0}"/>
              </a:ext>
            </a:extLst>
          </p:cNvPr>
          <p:cNvSpPr>
            <a:spLocks noGrp="1"/>
          </p:cNvSpPr>
          <p:nvPr>
            <p:ph idx="1"/>
          </p:nvPr>
        </p:nvSpPr>
        <p:spPr>
          <a:xfrm>
            <a:off x="4352544" y="2350866"/>
            <a:ext cx="6684263" cy="2495453"/>
          </a:xfrm>
        </p:spPr>
        <p:txBody>
          <a:bodyPr/>
          <a:lstStyle/>
          <a:p>
            <a:r>
              <a:rPr lang="en-US" sz="2400" dirty="0"/>
              <a:t>Numeric scorers generated the key factors in regression models such as R-squared, adjusted R-squared etc.</a:t>
            </a:r>
          </a:p>
          <a:p>
            <a:endParaRPr lang="en-US" dirty="0"/>
          </a:p>
        </p:txBody>
      </p:sp>
      <p:pic>
        <p:nvPicPr>
          <p:cNvPr id="7" name="Picture 6">
            <a:extLst>
              <a:ext uri="{FF2B5EF4-FFF2-40B4-BE49-F238E27FC236}">
                <a16:creationId xmlns:a16="http://schemas.microsoft.com/office/drawing/2014/main" id="{6BA98E90-7E2A-4B7D-906A-F0262FF67CA4}"/>
              </a:ext>
            </a:extLst>
          </p:cNvPr>
          <p:cNvPicPr>
            <a:picLocks noChangeAspect="1"/>
          </p:cNvPicPr>
          <p:nvPr/>
        </p:nvPicPr>
        <p:blipFill>
          <a:blip r:embed="rId2"/>
          <a:stretch>
            <a:fillRect/>
          </a:stretch>
        </p:blipFill>
        <p:spPr>
          <a:xfrm>
            <a:off x="944332" y="1217011"/>
            <a:ext cx="2838846" cy="4763165"/>
          </a:xfrm>
          <a:prstGeom prst="rect">
            <a:avLst/>
          </a:prstGeom>
        </p:spPr>
      </p:pic>
    </p:spTree>
    <p:extLst>
      <p:ext uri="{BB962C8B-B14F-4D97-AF65-F5344CB8AC3E}">
        <p14:creationId xmlns:p14="http://schemas.microsoft.com/office/powerpoint/2010/main" val="276308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91C6-3B4E-451D-A977-B2967ED59D8B}"/>
              </a:ext>
            </a:extLst>
          </p:cNvPr>
          <p:cNvSpPr>
            <a:spLocks noGrp="1"/>
          </p:cNvSpPr>
          <p:nvPr>
            <p:ph type="title"/>
          </p:nvPr>
        </p:nvSpPr>
        <p:spPr>
          <a:xfrm>
            <a:off x="621484" y="284770"/>
            <a:ext cx="11452327" cy="510758"/>
          </a:xfrm>
        </p:spPr>
        <p:txBody>
          <a:bodyPr>
            <a:normAutofit fontScale="90000"/>
          </a:bodyPr>
          <a:lstStyle/>
          <a:p>
            <a:r>
              <a:rPr lang="en-US" dirty="0"/>
              <a:t>STORING AND COMPARING THE RESULTS</a:t>
            </a:r>
          </a:p>
        </p:txBody>
      </p:sp>
      <p:pic>
        <p:nvPicPr>
          <p:cNvPr id="7" name="Picture 6">
            <a:extLst>
              <a:ext uri="{FF2B5EF4-FFF2-40B4-BE49-F238E27FC236}">
                <a16:creationId xmlns:a16="http://schemas.microsoft.com/office/drawing/2014/main" id="{0CB9F67F-19FE-499F-B275-AEB1038A398D}"/>
              </a:ext>
            </a:extLst>
          </p:cNvPr>
          <p:cNvPicPr>
            <a:picLocks noChangeAspect="1"/>
          </p:cNvPicPr>
          <p:nvPr/>
        </p:nvPicPr>
        <p:blipFill>
          <a:blip r:embed="rId2"/>
          <a:stretch>
            <a:fillRect/>
          </a:stretch>
        </p:blipFill>
        <p:spPr>
          <a:xfrm>
            <a:off x="4590277" y="952409"/>
            <a:ext cx="7325747" cy="1295581"/>
          </a:xfrm>
          <a:prstGeom prst="rect">
            <a:avLst/>
          </a:prstGeom>
        </p:spPr>
      </p:pic>
      <p:sp>
        <p:nvSpPr>
          <p:cNvPr id="8" name="TextBox 7">
            <a:extLst>
              <a:ext uri="{FF2B5EF4-FFF2-40B4-BE49-F238E27FC236}">
                <a16:creationId xmlns:a16="http://schemas.microsoft.com/office/drawing/2014/main" id="{FD5A54A0-682F-4E61-BB13-B351F9B591B2}"/>
              </a:ext>
            </a:extLst>
          </p:cNvPr>
          <p:cNvSpPr txBox="1"/>
          <p:nvPr/>
        </p:nvSpPr>
        <p:spPr>
          <a:xfrm>
            <a:off x="4590277" y="2482749"/>
            <a:ext cx="676552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 By analyzing row by row, R-squared and adjusted R-squared is the highest in </a:t>
            </a:r>
            <a:r>
              <a:rPr lang="en-US" b="1" dirty="0"/>
              <a:t>Linear Regression </a:t>
            </a:r>
            <a:r>
              <a:rPr lang="en-US" dirty="0"/>
              <a:t>model, which means that HP and Weight variables can explain 72.2% of the sample variation in MPG.</a:t>
            </a:r>
          </a:p>
          <a:p>
            <a:endParaRPr lang="en-US" dirty="0"/>
          </a:p>
          <a:p>
            <a:pPr marL="285750" indent="-285750">
              <a:buFont typeface="Arial" panose="020B0604020202020204" pitchFamily="34" charset="0"/>
              <a:buChar char="•"/>
            </a:pPr>
            <a:r>
              <a:rPr lang="en-US" dirty="0"/>
              <a:t>When we looked at the error factors, overall, </a:t>
            </a:r>
            <a:r>
              <a:rPr lang="en-US" b="1" dirty="0"/>
              <a:t>Linear Regression</a:t>
            </a:r>
            <a:r>
              <a:rPr lang="en-US" dirty="0"/>
              <a:t> has the lowest mean errors compared to GB,SR and RF. This means that prediction errors are low and predicted values are reliable.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Ultimately, Linear Regression (LR) seems to explain more of the sample variation in MPG and has lower mean errors in model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317B102E-A00F-4619-B71D-7858D20BC092}"/>
              </a:ext>
            </a:extLst>
          </p:cNvPr>
          <p:cNvPicPr>
            <a:picLocks noChangeAspect="1"/>
          </p:cNvPicPr>
          <p:nvPr/>
        </p:nvPicPr>
        <p:blipFill>
          <a:blip r:embed="rId3"/>
          <a:stretch>
            <a:fillRect/>
          </a:stretch>
        </p:blipFill>
        <p:spPr>
          <a:xfrm>
            <a:off x="275975" y="952408"/>
            <a:ext cx="4314301" cy="5119207"/>
          </a:xfrm>
          <a:prstGeom prst="rect">
            <a:avLst/>
          </a:prstGeom>
        </p:spPr>
      </p:pic>
    </p:spTree>
    <p:extLst>
      <p:ext uri="{BB962C8B-B14F-4D97-AF65-F5344CB8AC3E}">
        <p14:creationId xmlns:p14="http://schemas.microsoft.com/office/powerpoint/2010/main" val="174546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C5E6-F4E3-4FAA-877F-00202AE347BE}"/>
              </a:ext>
            </a:extLst>
          </p:cNvPr>
          <p:cNvSpPr>
            <a:spLocks noGrp="1"/>
          </p:cNvSpPr>
          <p:nvPr>
            <p:ph type="title"/>
          </p:nvPr>
        </p:nvSpPr>
        <p:spPr>
          <a:xfrm>
            <a:off x="143256" y="109728"/>
            <a:ext cx="11905488" cy="694944"/>
          </a:xfrm>
        </p:spPr>
        <p:txBody>
          <a:bodyPr>
            <a:normAutofit/>
          </a:bodyPr>
          <a:lstStyle/>
          <a:p>
            <a:r>
              <a:rPr lang="en-US" sz="3200" dirty="0"/>
              <a:t>DIAGNOSTICS FOR THE FITTEST MODEL</a:t>
            </a:r>
          </a:p>
        </p:txBody>
      </p:sp>
      <p:pic>
        <p:nvPicPr>
          <p:cNvPr id="9" name="Picture 8">
            <a:extLst>
              <a:ext uri="{FF2B5EF4-FFF2-40B4-BE49-F238E27FC236}">
                <a16:creationId xmlns:a16="http://schemas.microsoft.com/office/drawing/2014/main" id="{A1F1FADA-7BB6-4BF2-BBBF-3F4901165D5F}"/>
              </a:ext>
            </a:extLst>
          </p:cNvPr>
          <p:cNvPicPr>
            <a:picLocks noChangeAspect="1"/>
          </p:cNvPicPr>
          <p:nvPr/>
        </p:nvPicPr>
        <p:blipFill>
          <a:blip r:embed="rId2"/>
          <a:stretch>
            <a:fillRect/>
          </a:stretch>
        </p:blipFill>
        <p:spPr>
          <a:xfrm>
            <a:off x="303192" y="1065485"/>
            <a:ext cx="722020" cy="694945"/>
          </a:xfrm>
          <a:prstGeom prst="rect">
            <a:avLst/>
          </a:prstGeom>
        </p:spPr>
      </p:pic>
      <p:pic>
        <p:nvPicPr>
          <p:cNvPr id="11" name="Picture 10">
            <a:extLst>
              <a:ext uri="{FF2B5EF4-FFF2-40B4-BE49-F238E27FC236}">
                <a16:creationId xmlns:a16="http://schemas.microsoft.com/office/drawing/2014/main" id="{453F342B-4459-482C-A29D-43708D9A3444}"/>
              </a:ext>
            </a:extLst>
          </p:cNvPr>
          <p:cNvPicPr>
            <a:picLocks noChangeAspect="1"/>
          </p:cNvPicPr>
          <p:nvPr/>
        </p:nvPicPr>
        <p:blipFill>
          <a:blip r:embed="rId3"/>
          <a:stretch>
            <a:fillRect/>
          </a:stretch>
        </p:blipFill>
        <p:spPr>
          <a:xfrm>
            <a:off x="1025212" y="1279311"/>
            <a:ext cx="3477110" cy="3534268"/>
          </a:xfrm>
          <a:prstGeom prst="rect">
            <a:avLst/>
          </a:prstGeom>
        </p:spPr>
      </p:pic>
      <p:sp>
        <p:nvSpPr>
          <p:cNvPr id="13" name="TextBox 12">
            <a:extLst>
              <a:ext uri="{FF2B5EF4-FFF2-40B4-BE49-F238E27FC236}">
                <a16:creationId xmlns:a16="http://schemas.microsoft.com/office/drawing/2014/main" id="{164346B9-D2F0-4978-8E5C-3B255BA9D269}"/>
              </a:ext>
            </a:extLst>
          </p:cNvPr>
          <p:cNvSpPr txBox="1"/>
          <p:nvPr/>
        </p:nvSpPr>
        <p:spPr>
          <a:xfrm>
            <a:off x="5224342" y="1065485"/>
            <a:ext cx="569671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To utilize the functions for the Linear Regression model, model residuals are computed by creating math function that subtracts the predicted values from observed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a:t>
            </a:r>
            <a:r>
              <a:rPr lang="en-US" b="1" dirty="0"/>
              <a:t>multicollinearity</a:t>
            </a:r>
            <a:r>
              <a:rPr lang="en-US" dirty="0"/>
              <a:t> assumption, it has shown in previous slides that regressing MPG, HP and Weight does not violate the assumption.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68FC73BF-E9E6-47BB-BE11-C833F0C6C435}"/>
              </a:ext>
            </a:extLst>
          </p:cNvPr>
          <p:cNvPicPr>
            <a:picLocks noChangeAspect="1"/>
          </p:cNvPicPr>
          <p:nvPr/>
        </p:nvPicPr>
        <p:blipFill>
          <a:blip r:embed="rId4"/>
          <a:stretch>
            <a:fillRect/>
          </a:stretch>
        </p:blipFill>
        <p:spPr>
          <a:xfrm>
            <a:off x="6694115" y="3778312"/>
            <a:ext cx="2232382" cy="2070534"/>
          </a:xfrm>
          <a:prstGeom prst="rect">
            <a:avLst/>
          </a:prstGeom>
        </p:spPr>
      </p:pic>
    </p:spTree>
    <p:extLst>
      <p:ext uri="{BB962C8B-B14F-4D97-AF65-F5344CB8AC3E}">
        <p14:creationId xmlns:p14="http://schemas.microsoft.com/office/powerpoint/2010/main" val="310215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BBD2B-548C-4AFD-8304-DCFFA0EEB3C0}"/>
              </a:ext>
            </a:extLst>
          </p:cNvPr>
          <p:cNvSpPr>
            <a:spLocks noGrp="1"/>
          </p:cNvSpPr>
          <p:nvPr>
            <p:ph type="title"/>
          </p:nvPr>
        </p:nvSpPr>
        <p:spPr>
          <a:xfrm>
            <a:off x="129540" y="192024"/>
            <a:ext cx="11932920" cy="563756"/>
          </a:xfrm>
        </p:spPr>
        <p:txBody>
          <a:bodyPr>
            <a:normAutofit/>
          </a:bodyPr>
          <a:lstStyle/>
          <a:p>
            <a:r>
              <a:rPr lang="en-US" sz="3200" dirty="0"/>
              <a:t>DIAGNOSTICS FOR THE FITTEST MODEL</a:t>
            </a:r>
          </a:p>
        </p:txBody>
      </p:sp>
      <p:sp>
        <p:nvSpPr>
          <p:cNvPr id="3" name="Content Placeholder 2">
            <a:extLst>
              <a:ext uri="{FF2B5EF4-FFF2-40B4-BE49-F238E27FC236}">
                <a16:creationId xmlns:a16="http://schemas.microsoft.com/office/drawing/2014/main" id="{52475C6D-1C33-4A1C-9982-E5E800DFC741}"/>
              </a:ext>
            </a:extLst>
          </p:cNvPr>
          <p:cNvSpPr>
            <a:spLocks noGrp="1"/>
          </p:cNvSpPr>
          <p:nvPr>
            <p:ph idx="1"/>
          </p:nvPr>
        </p:nvSpPr>
        <p:spPr>
          <a:xfrm>
            <a:off x="6163056" y="1361709"/>
            <a:ext cx="5596127" cy="4134581"/>
          </a:xfrm>
        </p:spPr>
        <p:txBody>
          <a:bodyPr>
            <a:normAutofit/>
          </a:bodyPr>
          <a:lstStyle/>
          <a:p>
            <a:r>
              <a:rPr lang="en-US" dirty="0"/>
              <a:t>We can see from the graph that shows the model residuals and prediction of MPG values. The distribution of the plots indicates that there is </a:t>
            </a:r>
            <a:r>
              <a:rPr lang="en-US" b="1" dirty="0"/>
              <a:t>no heteroskedasticity </a:t>
            </a:r>
            <a:r>
              <a:rPr lang="en-US" dirty="0"/>
              <a:t>as the data points show no pattern.</a:t>
            </a:r>
          </a:p>
          <a:p>
            <a:endParaRPr lang="en-US" dirty="0"/>
          </a:p>
          <a:p>
            <a:r>
              <a:rPr lang="en-US" dirty="0"/>
              <a:t>Thus, homoskedasticity assumption is also verified.</a:t>
            </a:r>
          </a:p>
        </p:txBody>
      </p:sp>
      <p:pic>
        <p:nvPicPr>
          <p:cNvPr id="5" name="Picture 4">
            <a:extLst>
              <a:ext uri="{FF2B5EF4-FFF2-40B4-BE49-F238E27FC236}">
                <a16:creationId xmlns:a16="http://schemas.microsoft.com/office/drawing/2014/main" id="{F1804DB4-A73E-417D-94BD-54B24794BCF8}"/>
              </a:ext>
            </a:extLst>
          </p:cNvPr>
          <p:cNvPicPr>
            <a:picLocks noChangeAspect="1"/>
          </p:cNvPicPr>
          <p:nvPr/>
        </p:nvPicPr>
        <p:blipFill>
          <a:blip r:embed="rId2"/>
          <a:stretch>
            <a:fillRect/>
          </a:stretch>
        </p:blipFill>
        <p:spPr>
          <a:xfrm>
            <a:off x="219838" y="969264"/>
            <a:ext cx="5876162" cy="4335302"/>
          </a:xfrm>
          <a:prstGeom prst="rect">
            <a:avLst/>
          </a:prstGeom>
        </p:spPr>
      </p:pic>
    </p:spTree>
    <p:extLst>
      <p:ext uri="{BB962C8B-B14F-4D97-AF65-F5344CB8AC3E}">
        <p14:creationId xmlns:p14="http://schemas.microsoft.com/office/powerpoint/2010/main" val="197636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2D50-1449-4E64-8847-C0867C276732}"/>
              </a:ext>
            </a:extLst>
          </p:cNvPr>
          <p:cNvSpPr>
            <a:spLocks noGrp="1"/>
          </p:cNvSpPr>
          <p:nvPr>
            <p:ph type="title"/>
          </p:nvPr>
        </p:nvSpPr>
        <p:spPr>
          <a:xfrm>
            <a:off x="202692" y="246888"/>
            <a:ext cx="11786616" cy="667512"/>
          </a:xfrm>
        </p:spPr>
        <p:txBody>
          <a:bodyPr>
            <a:normAutofit/>
          </a:bodyPr>
          <a:lstStyle/>
          <a:p>
            <a:r>
              <a:rPr lang="en-US" sz="3200" dirty="0"/>
              <a:t>DIAGNOSTICS FOR THE FITTEST MODEL</a:t>
            </a:r>
          </a:p>
        </p:txBody>
      </p:sp>
      <p:sp>
        <p:nvSpPr>
          <p:cNvPr id="3" name="Content Placeholder 2">
            <a:extLst>
              <a:ext uri="{FF2B5EF4-FFF2-40B4-BE49-F238E27FC236}">
                <a16:creationId xmlns:a16="http://schemas.microsoft.com/office/drawing/2014/main" id="{6687E818-6107-4832-B929-696C5F383DAE}"/>
              </a:ext>
            </a:extLst>
          </p:cNvPr>
          <p:cNvSpPr>
            <a:spLocks noGrp="1"/>
          </p:cNvSpPr>
          <p:nvPr>
            <p:ph idx="1"/>
          </p:nvPr>
        </p:nvSpPr>
        <p:spPr>
          <a:xfrm>
            <a:off x="6346049" y="2109058"/>
            <a:ext cx="5522862" cy="2291725"/>
          </a:xfrm>
        </p:spPr>
        <p:txBody>
          <a:bodyPr>
            <a:normAutofit/>
          </a:bodyPr>
          <a:lstStyle/>
          <a:p>
            <a:r>
              <a:rPr lang="en-US" dirty="0"/>
              <a:t>We can see that model residuals are very close to </a:t>
            </a:r>
            <a:r>
              <a:rPr lang="en-US" b="1" dirty="0"/>
              <a:t>normal distribution </a:t>
            </a:r>
            <a:r>
              <a:rPr lang="en-US" dirty="0"/>
              <a:t>as they follow the pattern of normally distributed values.</a:t>
            </a:r>
          </a:p>
          <a:p>
            <a:r>
              <a:rPr lang="en-US" dirty="0"/>
              <a:t> Therefore, we can conclude that normality assumption is also satisfied.</a:t>
            </a:r>
          </a:p>
          <a:p>
            <a:endParaRPr lang="en-US" dirty="0"/>
          </a:p>
        </p:txBody>
      </p:sp>
      <p:pic>
        <p:nvPicPr>
          <p:cNvPr id="5" name="Picture 4">
            <a:extLst>
              <a:ext uri="{FF2B5EF4-FFF2-40B4-BE49-F238E27FC236}">
                <a16:creationId xmlns:a16="http://schemas.microsoft.com/office/drawing/2014/main" id="{B7B05BED-C8A6-41F8-B7C9-0769E29DD80B}"/>
              </a:ext>
            </a:extLst>
          </p:cNvPr>
          <p:cNvPicPr>
            <a:picLocks noChangeAspect="1"/>
          </p:cNvPicPr>
          <p:nvPr/>
        </p:nvPicPr>
        <p:blipFill>
          <a:blip r:embed="rId2"/>
          <a:stretch>
            <a:fillRect/>
          </a:stretch>
        </p:blipFill>
        <p:spPr>
          <a:xfrm>
            <a:off x="202692" y="1047888"/>
            <a:ext cx="6143357" cy="4414066"/>
          </a:xfrm>
          <a:prstGeom prst="rect">
            <a:avLst/>
          </a:prstGeom>
        </p:spPr>
      </p:pic>
    </p:spTree>
    <p:extLst>
      <p:ext uri="{BB962C8B-B14F-4D97-AF65-F5344CB8AC3E}">
        <p14:creationId xmlns:p14="http://schemas.microsoft.com/office/powerpoint/2010/main" val="1212865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CF59-25BB-4F9C-892A-64CAF5B78AA5}"/>
              </a:ext>
            </a:extLst>
          </p:cNvPr>
          <p:cNvSpPr>
            <a:spLocks noGrp="1"/>
          </p:cNvSpPr>
          <p:nvPr>
            <p:ph type="title"/>
          </p:nvPr>
        </p:nvSpPr>
        <p:spPr>
          <a:xfrm>
            <a:off x="448056" y="219456"/>
            <a:ext cx="11484864" cy="566928"/>
          </a:xfrm>
        </p:spPr>
        <p:txBody>
          <a:bodyPr>
            <a:normAutofit/>
          </a:bodyPr>
          <a:lstStyle/>
          <a:p>
            <a:r>
              <a:rPr lang="en-US" sz="2800" dirty="0"/>
              <a:t>LR MODEL COEFFICIENTS for training set</a:t>
            </a:r>
          </a:p>
        </p:txBody>
      </p:sp>
      <p:sp>
        <p:nvSpPr>
          <p:cNvPr id="3" name="Content Placeholder 2">
            <a:extLst>
              <a:ext uri="{FF2B5EF4-FFF2-40B4-BE49-F238E27FC236}">
                <a16:creationId xmlns:a16="http://schemas.microsoft.com/office/drawing/2014/main" id="{8EADF4A2-7EAD-4A4A-8D5C-62C610FD6C2D}"/>
              </a:ext>
            </a:extLst>
          </p:cNvPr>
          <p:cNvSpPr>
            <a:spLocks noGrp="1"/>
          </p:cNvSpPr>
          <p:nvPr>
            <p:ph idx="1"/>
          </p:nvPr>
        </p:nvSpPr>
        <p:spPr>
          <a:xfrm>
            <a:off x="1584960" y="3209543"/>
            <a:ext cx="9211056" cy="2556597"/>
          </a:xfrm>
        </p:spPr>
        <p:txBody>
          <a:bodyPr>
            <a:normAutofit lnSpcReduction="10000"/>
          </a:bodyPr>
          <a:lstStyle/>
          <a:p>
            <a:r>
              <a:rPr lang="en-US" sz="1600" dirty="0"/>
              <a:t>We can see that 1 unit increase in horsepower (HP) leads to decrease in Miles per Gallon by 0.56 units significantly as p value is lower then 5%. So, as expected, higher engine power, lesser miles travelled with constant fuel level.</a:t>
            </a:r>
          </a:p>
          <a:p>
            <a:r>
              <a:rPr lang="en-US" sz="1600" dirty="0"/>
              <a:t>For the weight, 1 unit increase in car weight decreases the Miles per Gallon by 0.05 units in the sample data significantly as it is much lower than 5% significance level, which confers us that greater weight leads to shorter travel miles with constant fuel level.</a:t>
            </a:r>
          </a:p>
          <a:p>
            <a:r>
              <a:rPr lang="en-US" sz="1600" dirty="0"/>
              <a:t>Finally, it is seen that Adjusted R-squared is different from our previous model result, which is 72.2%, it is because this results are only for the training set and does not include the test set.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85A8CB0A-6010-4CF1-8FB5-D9AC4AF349EF}"/>
              </a:ext>
            </a:extLst>
          </p:cNvPr>
          <p:cNvPicPr>
            <a:picLocks noChangeAspect="1"/>
          </p:cNvPicPr>
          <p:nvPr/>
        </p:nvPicPr>
        <p:blipFill>
          <a:blip r:embed="rId2"/>
          <a:stretch>
            <a:fillRect/>
          </a:stretch>
        </p:blipFill>
        <p:spPr>
          <a:xfrm>
            <a:off x="2223274" y="1091860"/>
            <a:ext cx="7377856" cy="1706203"/>
          </a:xfrm>
          <a:prstGeom prst="rect">
            <a:avLst/>
          </a:prstGeom>
        </p:spPr>
      </p:pic>
    </p:spTree>
    <p:extLst>
      <p:ext uri="{BB962C8B-B14F-4D97-AF65-F5344CB8AC3E}">
        <p14:creationId xmlns:p14="http://schemas.microsoft.com/office/powerpoint/2010/main" val="4266165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93B1-9BEE-46BD-8772-D0D1B7234C29}"/>
              </a:ext>
            </a:extLst>
          </p:cNvPr>
          <p:cNvSpPr>
            <a:spLocks noGrp="1"/>
          </p:cNvSpPr>
          <p:nvPr>
            <p:ph type="title"/>
          </p:nvPr>
        </p:nvSpPr>
        <p:spPr>
          <a:xfrm>
            <a:off x="658368" y="265176"/>
            <a:ext cx="10241280" cy="585216"/>
          </a:xfrm>
        </p:spPr>
        <p:txBody>
          <a:bodyPr/>
          <a:lstStyle/>
          <a:p>
            <a:r>
              <a:rPr lang="en-US" dirty="0"/>
              <a:t>CONCLUSION</a:t>
            </a:r>
          </a:p>
        </p:txBody>
      </p:sp>
      <p:sp>
        <p:nvSpPr>
          <p:cNvPr id="3" name="Content Placeholder 2">
            <a:extLst>
              <a:ext uri="{FF2B5EF4-FFF2-40B4-BE49-F238E27FC236}">
                <a16:creationId xmlns:a16="http://schemas.microsoft.com/office/drawing/2014/main" id="{689E41C2-C00C-45D6-AEE6-24D4FFF5F2F5}"/>
              </a:ext>
            </a:extLst>
          </p:cNvPr>
          <p:cNvSpPr>
            <a:spLocks noGrp="1"/>
          </p:cNvSpPr>
          <p:nvPr>
            <p:ph idx="1"/>
          </p:nvPr>
        </p:nvSpPr>
        <p:spPr>
          <a:xfrm>
            <a:off x="658368" y="1197864"/>
            <a:ext cx="10241280" cy="3959352"/>
          </a:xfrm>
        </p:spPr>
        <p:txBody>
          <a:bodyPr>
            <a:noAutofit/>
          </a:bodyPr>
          <a:lstStyle/>
          <a:p>
            <a:r>
              <a:rPr lang="en-US" sz="1800" dirty="0"/>
              <a:t>Among the models that I employed, the most parsimonious and robust model is found to be </a:t>
            </a:r>
            <a:r>
              <a:rPr lang="en-US" sz="1800" b="1" dirty="0"/>
              <a:t>Linear Regression Model</a:t>
            </a:r>
            <a:r>
              <a:rPr lang="en-US" sz="1800" dirty="0"/>
              <a:t>, it is done with 3 variables: </a:t>
            </a:r>
            <a:r>
              <a:rPr lang="en-US" sz="1800" b="1" dirty="0"/>
              <a:t>MPG</a:t>
            </a:r>
            <a:r>
              <a:rPr lang="en-US" sz="1800" dirty="0"/>
              <a:t> as dependent variable, </a:t>
            </a:r>
            <a:r>
              <a:rPr lang="en-US" sz="1800" b="1" dirty="0"/>
              <a:t>HP</a:t>
            </a:r>
            <a:r>
              <a:rPr lang="en-US" sz="1800" dirty="0"/>
              <a:t> as main independent variable and </a:t>
            </a:r>
            <a:r>
              <a:rPr lang="en-US" sz="1800" b="1" dirty="0"/>
              <a:t>Weight</a:t>
            </a:r>
            <a:r>
              <a:rPr lang="en-US" sz="1800" dirty="0"/>
              <a:t> as other explanatory variable.</a:t>
            </a:r>
          </a:p>
          <a:p>
            <a:r>
              <a:rPr lang="en-US" sz="1800" dirty="0"/>
              <a:t>According to the model diagnostics, there is </a:t>
            </a:r>
            <a:r>
              <a:rPr lang="en-US" sz="1800" u="sng" dirty="0"/>
              <a:t>no bias</a:t>
            </a:r>
            <a:r>
              <a:rPr lang="en-US" sz="1800" dirty="0"/>
              <a:t> in model coefficients and they are </a:t>
            </a:r>
            <a:r>
              <a:rPr lang="en-US" sz="1800" u="sng" dirty="0"/>
              <a:t>highly significant</a:t>
            </a:r>
            <a:r>
              <a:rPr lang="en-US" sz="1800" dirty="0"/>
              <a:t>.</a:t>
            </a:r>
          </a:p>
          <a:p>
            <a:r>
              <a:rPr lang="en-US" sz="1800" dirty="0"/>
              <a:t>As a limitation of this study, </a:t>
            </a:r>
            <a:r>
              <a:rPr lang="en-US" sz="1800" u="sng" dirty="0"/>
              <a:t>more recent car data </a:t>
            </a:r>
            <a:r>
              <a:rPr lang="en-US" sz="1800" dirty="0"/>
              <a:t>needs to be shared with public with </a:t>
            </a:r>
            <a:r>
              <a:rPr lang="en-US" sz="1800" u="sng" dirty="0"/>
              <a:t>larger observation number</a:t>
            </a:r>
            <a:r>
              <a:rPr lang="en-US" sz="1800" dirty="0"/>
              <a:t>. Also, the car data should include </a:t>
            </a:r>
            <a:r>
              <a:rPr lang="en-US" sz="1800" u="sng" dirty="0"/>
              <a:t>electrical cars </a:t>
            </a:r>
            <a:r>
              <a:rPr lang="en-US" sz="1800" dirty="0"/>
              <a:t>as well to compare their miles per watt performance. </a:t>
            </a:r>
          </a:p>
          <a:p>
            <a:r>
              <a:rPr lang="en-US" sz="1800" dirty="0"/>
              <a:t>The model supports the consensus of higher HP of internal-combustion engine cars and greater weight leads to lower MPG directly, and indirectly paves way to more demand for fossil fuels and more CO2 emissions from the conventional cars.</a:t>
            </a:r>
          </a:p>
          <a:p>
            <a:r>
              <a:rPr lang="en-US" sz="1800" dirty="0"/>
              <a:t>This study guides us that electrical vehicle cars will greatly diminish the CO2 and save the future for generations.</a:t>
            </a:r>
          </a:p>
        </p:txBody>
      </p:sp>
    </p:spTree>
    <p:extLst>
      <p:ext uri="{BB962C8B-B14F-4D97-AF65-F5344CB8AC3E}">
        <p14:creationId xmlns:p14="http://schemas.microsoft.com/office/powerpoint/2010/main" val="3667039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3698ABF1-2D7A-4C8C-A41A-095741274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5E160AE-3C66-4235-84C0-BD472DE6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7416"/>
            <a:ext cx="12192002" cy="6892832"/>
          </a:xfrm>
          <a:prstGeom prst="rect">
            <a:avLst/>
          </a:prstGeom>
          <a:gradFill>
            <a:gsLst>
              <a:gs pos="0">
                <a:schemeClr val="accent6"/>
              </a:gs>
              <a:gs pos="95000">
                <a:schemeClr val="accent5">
                  <a:alpha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9CC7EE-929B-4FA6-BA5A-86D02B79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 y="4369578"/>
            <a:ext cx="12192004" cy="2505838"/>
          </a:xfrm>
          <a:prstGeom prst="rect">
            <a:avLst/>
          </a:prstGeom>
          <a:gradFill>
            <a:gsLst>
              <a:gs pos="0">
                <a:schemeClr val="accent5">
                  <a:alpha val="0"/>
                </a:schemeClr>
              </a:gs>
              <a:gs pos="95000">
                <a:schemeClr val="accent2">
                  <a:alpha val="63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4BB87F2-3BE0-433A-AD90-24CE82FBF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191" y="-17416"/>
            <a:ext cx="11734809" cy="6892831"/>
          </a:xfrm>
          <a:prstGeom prst="rect">
            <a:avLst/>
          </a:prstGeom>
          <a:gradFill>
            <a:gsLst>
              <a:gs pos="22000">
                <a:schemeClr val="accent2">
                  <a:alpha val="43000"/>
                </a:schemeClr>
              </a:gs>
              <a:gs pos="99000">
                <a:schemeClr val="accent5">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6B6A15-54B2-4DFA-B2EF-ED937D8CC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417086">
            <a:off x="5496703" y="1105097"/>
            <a:ext cx="5005754" cy="5005754"/>
          </a:xfrm>
          <a:prstGeom prst="ellipse">
            <a:avLst/>
          </a:prstGeom>
          <a:gradFill>
            <a:gsLst>
              <a:gs pos="31000">
                <a:schemeClr val="accent6">
                  <a:lumMod val="75000"/>
                  <a:alpha val="0"/>
                </a:schemeClr>
              </a:gs>
              <a:gs pos="85000">
                <a:schemeClr val="accent6">
                  <a:alpha val="37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60DA6D8-1AE1-42F8-808F-E247404A4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35529" y="-1495746"/>
            <a:ext cx="4739543" cy="7696200"/>
          </a:xfrm>
          <a:prstGeom prst="rect">
            <a:avLst/>
          </a:prstGeom>
          <a:gradFill>
            <a:gsLst>
              <a:gs pos="52000">
                <a:schemeClr val="accent5">
                  <a:lumMod val="60000"/>
                  <a:lumOff val="40000"/>
                  <a:alpha val="0"/>
                </a:schemeClr>
              </a:gs>
              <a:gs pos="99000">
                <a:schemeClr val="accent6">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35F760-4704-4CB2-B0F4-03E4F8ED9A37}"/>
              </a:ext>
            </a:extLst>
          </p:cNvPr>
          <p:cNvSpPr txBox="1"/>
          <p:nvPr/>
        </p:nvSpPr>
        <p:spPr>
          <a:xfrm>
            <a:off x="667864" y="661359"/>
            <a:ext cx="11066936" cy="1578922"/>
          </a:xfrm>
          <a:prstGeom prst="rect">
            <a:avLst/>
          </a:prstGeom>
        </p:spPr>
        <p:txBody>
          <a:bodyPr vert="horz" lIns="0" tIns="0" rIns="0" bIns="0" rtlCol="0" anchor="b">
            <a:normAutofit/>
          </a:bodyPr>
          <a:lstStyle/>
          <a:p>
            <a:pPr algn="ctr" defTabSz="914400">
              <a:spcBef>
                <a:spcPct val="0"/>
              </a:spcBef>
              <a:spcAft>
                <a:spcPts val="600"/>
              </a:spcAft>
            </a:pPr>
            <a:r>
              <a:rPr lang="en-US" sz="4400" b="1" cap="all" spc="750" dirty="0">
                <a:solidFill>
                  <a:schemeClr val="bg1"/>
                </a:solidFill>
                <a:latin typeface="+mj-lt"/>
                <a:ea typeface="+mj-ea"/>
                <a:cs typeface="+mj-cs"/>
              </a:rPr>
              <a:t>THANK you FOR YOUR ATTENTION !</a:t>
            </a:r>
          </a:p>
        </p:txBody>
      </p:sp>
      <p:sp>
        <p:nvSpPr>
          <p:cNvPr id="5" name="TextBox 4">
            <a:extLst>
              <a:ext uri="{FF2B5EF4-FFF2-40B4-BE49-F238E27FC236}">
                <a16:creationId xmlns:a16="http://schemas.microsoft.com/office/drawing/2014/main" id="{30D8227D-5D4D-4B32-9ADC-12D0AAAB43BC}"/>
              </a:ext>
            </a:extLst>
          </p:cNvPr>
          <p:cNvSpPr txBox="1"/>
          <p:nvPr/>
        </p:nvSpPr>
        <p:spPr>
          <a:xfrm>
            <a:off x="457191" y="3465688"/>
            <a:ext cx="8321040" cy="923330"/>
          </a:xfrm>
          <a:prstGeom prst="rect">
            <a:avLst/>
          </a:prstGeom>
          <a:noFill/>
        </p:spPr>
        <p:txBody>
          <a:bodyPr wrap="square" rtlCol="0">
            <a:spAutoFit/>
          </a:bodyPr>
          <a:lstStyle/>
          <a:p>
            <a:r>
              <a:rPr lang="en-US" b="1" dirty="0">
                <a:solidFill>
                  <a:schemeClr val="bg1"/>
                </a:solidFill>
              </a:rPr>
              <a:t>ELIF HACIOSMANOGLU</a:t>
            </a:r>
          </a:p>
          <a:p>
            <a:endParaRPr lang="en-US" b="1" dirty="0">
              <a:solidFill>
                <a:schemeClr val="bg1"/>
              </a:solidFill>
            </a:endParaRPr>
          </a:p>
          <a:p>
            <a:r>
              <a:rPr lang="en-US" b="1" dirty="0">
                <a:solidFill>
                  <a:schemeClr val="bg1"/>
                </a:solidFill>
              </a:rPr>
              <a:t>Erasmus Student</a:t>
            </a:r>
          </a:p>
        </p:txBody>
      </p:sp>
    </p:spTree>
    <p:extLst>
      <p:ext uri="{BB962C8B-B14F-4D97-AF65-F5344CB8AC3E}">
        <p14:creationId xmlns:p14="http://schemas.microsoft.com/office/powerpoint/2010/main" val="271650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6049-963C-4873-9570-C7401B7918D4}"/>
              </a:ext>
            </a:extLst>
          </p:cNvPr>
          <p:cNvSpPr>
            <a:spLocks noGrp="1"/>
          </p:cNvSpPr>
          <p:nvPr>
            <p:ph type="title"/>
          </p:nvPr>
        </p:nvSpPr>
        <p:spPr>
          <a:xfrm>
            <a:off x="1371600" y="169164"/>
            <a:ext cx="10241280" cy="928116"/>
          </a:xfrm>
        </p:spPr>
        <p:txBody>
          <a:bodyPr/>
          <a:lstStyle/>
          <a:p>
            <a:r>
              <a:rPr lang="en-US" dirty="0"/>
              <a:t>INTRODUCTION</a:t>
            </a:r>
          </a:p>
        </p:txBody>
      </p:sp>
      <p:sp>
        <p:nvSpPr>
          <p:cNvPr id="3" name="Content Placeholder 2">
            <a:extLst>
              <a:ext uri="{FF2B5EF4-FFF2-40B4-BE49-F238E27FC236}">
                <a16:creationId xmlns:a16="http://schemas.microsoft.com/office/drawing/2014/main" id="{02F6F459-6052-426D-81BC-35E270D71624}"/>
              </a:ext>
            </a:extLst>
          </p:cNvPr>
          <p:cNvSpPr>
            <a:spLocks noGrp="1"/>
          </p:cNvSpPr>
          <p:nvPr>
            <p:ph idx="1"/>
          </p:nvPr>
        </p:nvSpPr>
        <p:spPr>
          <a:xfrm>
            <a:off x="975360" y="1636776"/>
            <a:ext cx="10241280" cy="3959352"/>
          </a:xfrm>
        </p:spPr>
        <p:txBody>
          <a:bodyPr>
            <a:normAutofit fontScale="92500"/>
          </a:bodyPr>
          <a:lstStyle/>
          <a:p>
            <a:r>
              <a:rPr lang="en-US" dirty="0"/>
              <a:t>For many decades, engineers and innovators have strived for greater engine power of a car to increase its speed and its mile range and to lure customers into buying these cars.</a:t>
            </a:r>
          </a:p>
          <a:p>
            <a:r>
              <a:rPr lang="en-US" dirty="0"/>
              <a:t>Yet, the customers and the car producers have just realized the hypothesis that this greater engine power of the car comes with a significant cost, which is higher fossil fuel consumption and therefore higher environmental degradation.</a:t>
            </a:r>
          </a:p>
          <a:p>
            <a:r>
              <a:rPr lang="en-US" dirty="0"/>
              <a:t>Thus, the production and ownership of “IoT-assisted electrical vehicles” will help in preserving our nature and creating a sustainable city life.</a:t>
            </a:r>
          </a:p>
          <a:p>
            <a:r>
              <a:rPr lang="en-US" dirty="0"/>
              <a:t>To empirically test the correlation between engine power and fuel consumption, I will use various regression models to examine the relationship between car characteristics variables in KNIME and compare the results of them to find the most robust model.</a:t>
            </a:r>
          </a:p>
        </p:txBody>
      </p:sp>
    </p:spTree>
    <p:extLst>
      <p:ext uri="{BB962C8B-B14F-4D97-AF65-F5344CB8AC3E}">
        <p14:creationId xmlns:p14="http://schemas.microsoft.com/office/powerpoint/2010/main" val="110984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B29C-FB95-4A02-99CF-C14417953C78}"/>
              </a:ext>
            </a:extLst>
          </p:cNvPr>
          <p:cNvSpPr>
            <a:spLocks noGrp="1"/>
          </p:cNvSpPr>
          <p:nvPr>
            <p:ph type="title"/>
          </p:nvPr>
        </p:nvSpPr>
        <p:spPr>
          <a:xfrm>
            <a:off x="1371600" y="237744"/>
            <a:ext cx="10241280" cy="585216"/>
          </a:xfrm>
        </p:spPr>
        <p:txBody>
          <a:bodyPr/>
          <a:lstStyle/>
          <a:p>
            <a:r>
              <a:rPr lang="en-US" dirty="0"/>
              <a:t>DATASET</a:t>
            </a:r>
          </a:p>
        </p:txBody>
      </p:sp>
      <p:sp>
        <p:nvSpPr>
          <p:cNvPr id="3" name="Content Placeholder 2">
            <a:extLst>
              <a:ext uri="{FF2B5EF4-FFF2-40B4-BE49-F238E27FC236}">
                <a16:creationId xmlns:a16="http://schemas.microsoft.com/office/drawing/2014/main" id="{AA40D456-9537-4885-B29F-6B1E31563652}"/>
              </a:ext>
            </a:extLst>
          </p:cNvPr>
          <p:cNvSpPr>
            <a:spLocks noGrp="1"/>
          </p:cNvSpPr>
          <p:nvPr>
            <p:ph idx="1"/>
          </p:nvPr>
        </p:nvSpPr>
        <p:spPr>
          <a:xfrm>
            <a:off x="975360" y="1024128"/>
            <a:ext cx="10241280" cy="5148072"/>
          </a:xfrm>
        </p:spPr>
        <p:txBody>
          <a:bodyPr>
            <a:normAutofit/>
          </a:bodyPr>
          <a:lstStyle/>
          <a:p>
            <a:r>
              <a:rPr lang="en-US" dirty="0"/>
              <a:t>Dataset contains 392 variables from different type of car brands and models that is from the year of 1983.</a:t>
            </a:r>
          </a:p>
          <a:p>
            <a:r>
              <a:rPr lang="en-US" dirty="0"/>
              <a:t>There are 6 variables:</a:t>
            </a:r>
          </a:p>
          <a:p>
            <a:pPr marL="0" indent="0">
              <a:buNone/>
            </a:pPr>
            <a:r>
              <a:rPr lang="en-US" dirty="0"/>
              <a:t>     </a:t>
            </a:r>
            <a:r>
              <a:rPr lang="en-US" sz="1600" dirty="0"/>
              <a:t>- Miles per Gallon (MPG), refers to the distance a car can travel per gallon fuel, also indicates the fuel efficiency of a car.</a:t>
            </a:r>
          </a:p>
          <a:p>
            <a:pPr marL="0" indent="0">
              <a:buNone/>
            </a:pPr>
            <a:r>
              <a:rPr lang="en-US" sz="1600" dirty="0"/>
              <a:t>       - Horsepower (HP), indicates the power of a car’s engine.</a:t>
            </a:r>
          </a:p>
          <a:p>
            <a:pPr marL="0" indent="0">
              <a:buNone/>
            </a:pPr>
            <a:r>
              <a:rPr lang="en-US" sz="1600" dirty="0"/>
              <a:t>       - Cylinders, refers to the chamber where fuel is combusted, and power is generated (more cylinders, more performance).</a:t>
            </a:r>
          </a:p>
          <a:p>
            <a:pPr marL="0" indent="0">
              <a:buNone/>
            </a:pPr>
            <a:r>
              <a:rPr lang="en-US" sz="1600" dirty="0"/>
              <a:t>       - Displacement, represents the total volume of all cylinders in a car’s engine.</a:t>
            </a:r>
          </a:p>
          <a:p>
            <a:pPr marL="0" indent="0">
              <a:buNone/>
            </a:pPr>
            <a:r>
              <a:rPr lang="en-US" sz="1600" dirty="0"/>
              <a:t>       - Weight, shows the total weight of a car</a:t>
            </a:r>
          </a:p>
          <a:p>
            <a:pPr marL="0" indent="0">
              <a:buNone/>
            </a:pPr>
            <a:r>
              <a:rPr lang="en-US" sz="1600" dirty="0"/>
              <a:t>       - Acceleration, refers to amount of time a car reaches to a velocity of 60 miles per hour (95.56 km/h).</a:t>
            </a:r>
          </a:p>
          <a:p>
            <a:pPr marL="0" indent="0">
              <a:buNone/>
            </a:pPr>
            <a:endParaRPr lang="en-US" sz="1600" dirty="0"/>
          </a:p>
          <a:p>
            <a:pPr marL="0" indent="0">
              <a:buNone/>
            </a:pPr>
            <a:r>
              <a:rPr lang="en-US" sz="900" dirty="0"/>
              <a:t>The dataset is available on: </a:t>
            </a:r>
            <a:r>
              <a:rPr lang="en-US" sz="900" dirty="0">
                <a:hlinkClick r:id="rId2"/>
              </a:rPr>
              <a:t>https://archive.ics.uci.edu/ml/datasets/auto+mpg</a:t>
            </a:r>
            <a:endParaRPr lang="en-US" sz="900" dirty="0"/>
          </a:p>
        </p:txBody>
      </p:sp>
    </p:spTree>
    <p:extLst>
      <p:ext uri="{BB962C8B-B14F-4D97-AF65-F5344CB8AC3E}">
        <p14:creationId xmlns:p14="http://schemas.microsoft.com/office/powerpoint/2010/main" val="322593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47B0-3381-463E-B0D1-61E359CB103D}"/>
              </a:ext>
            </a:extLst>
          </p:cNvPr>
          <p:cNvSpPr>
            <a:spLocks noGrp="1"/>
          </p:cNvSpPr>
          <p:nvPr>
            <p:ph type="title"/>
          </p:nvPr>
        </p:nvSpPr>
        <p:spPr>
          <a:xfrm>
            <a:off x="1229505" y="95172"/>
            <a:ext cx="10241280" cy="685800"/>
          </a:xfrm>
        </p:spPr>
        <p:txBody>
          <a:bodyPr>
            <a:normAutofit fontScale="90000"/>
          </a:bodyPr>
          <a:lstStyle/>
          <a:p>
            <a:r>
              <a:rPr lang="en-US" dirty="0"/>
              <a:t>Visualization OF THE VARIABLES</a:t>
            </a:r>
          </a:p>
        </p:txBody>
      </p:sp>
      <p:sp>
        <p:nvSpPr>
          <p:cNvPr id="3" name="Content Placeholder 2">
            <a:extLst>
              <a:ext uri="{FF2B5EF4-FFF2-40B4-BE49-F238E27FC236}">
                <a16:creationId xmlns:a16="http://schemas.microsoft.com/office/drawing/2014/main" id="{205BBBC2-A736-4524-A709-79B7729B20DF}"/>
              </a:ext>
            </a:extLst>
          </p:cNvPr>
          <p:cNvSpPr>
            <a:spLocks noGrp="1"/>
          </p:cNvSpPr>
          <p:nvPr>
            <p:ph idx="1"/>
          </p:nvPr>
        </p:nvSpPr>
        <p:spPr>
          <a:xfrm>
            <a:off x="8301259" y="6251883"/>
            <a:ext cx="3694176" cy="621792"/>
          </a:xfrm>
        </p:spPr>
        <p:txBody>
          <a:bodyPr/>
          <a:lstStyle/>
          <a:p>
            <a:endParaRPr lang="en-US" dirty="0"/>
          </a:p>
        </p:txBody>
      </p:sp>
      <p:pic>
        <p:nvPicPr>
          <p:cNvPr id="5" name="Picture 4">
            <a:extLst>
              <a:ext uri="{FF2B5EF4-FFF2-40B4-BE49-F238E27FC236}">
                <a16:creationId xmlns:a16="http://schemas.microsoft.com/office/drawing/2014/main" id="{1FB0DFA2-EBA2-4C04-A81B-B0C9095333FC}"/>
              </a:ext>
            </a:extLst>
          </p:cNvPr>
          <p:cNvPicPr>
            <a:picLocks noChangeAspect="1"/>
          </p:cNvPicPr>
          <p:nvPr/>
        </p:nvPicPr>
        <p:blipFill>
          <a:blip r:embed="rId2"/>
          <a:stretch>
            <a:fillRect/>
          </a:stretch>
        </p:blipFill>
        <p:spPr>
          <a:xfrm>
            <a:off x="362669" y="780972"/>
            <a:ext cx="711575" cy="5103285"/>
          </a:xfrm>
          <a:prstGeom prst="rect">
            <a:avLst/>
          </a:prstGeom>
        </p:spPr>
      </p:pic>
      <p:pic>
        <p:nvPicPr>
          <p:cNvPr id="7" name="Picture 6">
            <a:extLst>
              <a:ext uri="{FF2B5EF4-FFF2-40B4-BE49-F238E27FC236}">
                <a16:creationId xmlns:a16="http://schemas.microsoft.com/office/drawing/2014/main" id="{AAB1921A-8EDC-4005-9909-F16130E025B9}"/>
              </a:ext>
            </a:extLst>
          </p:cNvPr>
          <p:cNvPicPr>
            <a:picLocks noChangeAspect="1"/>
          </p:cNvPicPr>
          <p:nvPr/>
        </p:nvPicPr>
        <p:blipFill>
          <a:blip r:embed="rId3"/>
          <a:stretch>
            <a:fillRect/>
          </a:stretch>
        </p:blipFill>
        <p:spPr>
          <a:xfrm>
            <a:off x="1229505" y="965250"/>
            <a:ext cx="5752350" cy="4838391"/>
          </a:xfrm>
          <a:prstGeom prst="rect">
            <a:avLst/>
          </a:prstGeom>
        </p:spPr>
      </p:pic>
      <p:pic>
        <p:nvPicPr>
          <p:cNvPr id="9" name="Picture 8">
            <a:extLst>
              <a:ext uri="{FF2B5EF4-FFF2-40B4-BE49-F238E27FC236}">
                <a16:creationId xmlns:a16="http://schemas.microsoft.com/office/drawing/2014/main" id="{9D8C009A-214B-4D50-AC0B-C94AB6457902}"/>
              </a:ext>
            </a:extLst>
          </p:cNvPr>
          <p:cNvPicPr>
            <a:picLocks noChangeAspect="1"/>
          </p:cNvPicPr>
          <p:nvPr/>
        </p:nvPicPr>
        <p:blipFill>
          <a:blip r:embed="rId4"/>
          <a:stretch>
            <a:fillRect/>
          </a:stretch>
        </p:blipFill>
        <p:spPr>
          <a:xfrm>
            <a:off x="6981855" y="965250"/>
            <a:ext cx="4847476" cy="4919007"/>
          </a:xfrm>
          <a:prstGeom prst="rect">
            <a:avLst/>
          </a:prstGeom>
        </p:spPr>
      </p:pic>
    </p:spTree>
    <p:extLst>
      <p:ext uri="{BB962C8B-B14F-4D97-AF65-F5344CB8AC3E}">
        <p14:creationId xmlns:p14="http://schemas.microsoft.com/office/powerpoint/2010/main" val="2749356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3C00-CC7B-4BBF-A061-2E1AE7F9B5A7}"/>
              </a:ext>
            </a:extLst>
          </p:cNvPr>
          <p:cNvSpPr>
            <a:spLocks noGrp="1"/>
          </p:cNvSpPr>
          <p:nvPr>
            <p:ph type="title"/>
          </p:nvPr>
        </p:nvSpPr>
        <p:spPr>
          <a:xfrm>
            <a:off x="621792" y="301752"/>
            <a:ext cx="10991088" cy="585216"/>
          </a:xfrm>
        </p:spPr>
        <p:txBody>
          <a:bodyPr/>
          <a:lstStyle/>
          <a:p>
            <a:r>
              <a:rPr lang="en-US" dirty="0"/>
              <a:t>Visualization OF THE VARIABLES</a:t>
            </a:r>
          </a:p>
        </p:txBody>
      </p:sp>
      <p:sp>
        <p:nvSpPr>
          <p:cNvPr id="3" name="Content Placeholder 2">
            <a:extLst>
              <a:ext uri="{FF2B5EF4-FFF2-40B4-BE49-F238E27FC236}">
                <a16:creationId xmlns:a16="http://schemas.microsoft.com/office/drawing/2014/main" id="{BACDA78A-1604-40B7-9919-DB148FE898D8}"/>
              </a:ext>
            </a:extLst>
          </p:cNvPr>
          <p:cNvSpPr>
            <a:spLocks noGrp="1"/>
          </p:cNvSpPr>
          <p:nvPr>
            <p:ph idx="1"/>
          </p:nvPr>
        </p:nvSpPr>
        <p:spPr>
          <a:xfrm>
            <a:off x="8933688" y="5971032"/>
            <a:ext cx="2980944" cy="429768"/>
          </a:xfrm>
        </p:spPr>
        <p:txBody>
          <a:bodyPr/>
          <a:lstStyle/>
          <a:p>
            <a:endParaRPr lang="en-US" dirty="0"/>
          </a:p>
        </p:txBody>
      </p:sp>
      <p:pic>
        <p:nvPicPr>
          <p:cNvPr id="5" name="Picture 4">
            <a:extLst>
              <a:ext uri="{FF2B5EF4-FFF2-40B4-BE49-F238E27FC236}">
                <a16:creationId xmlns:a16="http://schemas.microsoft.com/office/drawing/2014/main" id="{03104574-5B7E-465A-A564-7BDFF73C5ECB}"/>
              </a:ext>
            </a:extLst>
          </p:cNvPr>
          <p:cNvPicPr>
            <a:picLocks noChangeAspect="1"/>
          </p:cNvPicPr>
          <p:nvPr/>
        </p:nvPicPr>
        <p:blipFill>
          <a:blip r:embed="rId2"/>
          <a:stretch>
            <a:fillRect/>
          </a:stretch>
        </p:blipFill>
        <p:spPr>
          <a:xfrm>
            <a:off x="342572" y="1116688"/>
            <a:ext cx="5753428" cy="4854344"/>
          </a:xfrm>
          <a:prstGeom prst="rect">
            <a:avLst/>
          </a:prstGeom>
        </p:spPr>
      </p:pic>
      <p:pic>
        <p:nvPicPr>
          <p:cNvPr id="7" name="Picture 6">
            <a:extLst>
              <a:ext uri="{FF2B5EF4-FFF2-40B4-BE49-F238E27FC236}">
                <a16:creationId xmlns:a16="http://schemas.microsoft.com/office/drawing/2014/main" id="{7855F1AF-02C6-4B03-BE4A-7968D4E62CBE}"/>
              </a:ext>
            </a:extLst>
          </p:cNvPr>
          <p:cNvPicPr>
            <a:picLocks noChangeAspect="1"/>
          </p:cNvPicPr>
          <p:nvPr/>
        </p:nvPicPr>
        <p:blipFill>
          <a:blip r:embed="rId3"/>
          <a:stretch>
            <a:fillRect/>
          </a:stretch>
        </p:blipFill>
        <p:spPr>
          <a:xfrm>
            <a:off x="6117336" y="1024128"/>
            <a:ext cx="5797296" cy="4946904"/>
          </a:xfrm>
          <a:prstGeom prst="rect">
            <a:avLst/>
          </a:prstGeom>
        </p:spPr>
      </p:pic>
    </p:spTree>
    <p:extLst>
      <p:ext uri="{BB962C8B-B14F-4D97-AF65-F5344CB8AC3E}">
        <p14:creationId xmlns:p14="http://schemas.microsoft.com/office/powerpoint/2010/main" val="15496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2729-C742-4C2D-8354-E02E1B0459EE}"/>
              </a:ext>
            </a:extLst>
          </p:cNvPr>
          <p:cNvSpPr>
            <a:spLocks noGrp="1"/>
          </p:cNvSpPr>
          <p:nvPr>
            <p:ph type="title"/>
          </p:nvPr>
        </p:nvSpPr>
        <p:spPr>
          <a:xfrm>
            <a:off x="541020" y="316956"/>
            <a:ext cx="11109960" cy="597444"/>
          </a:xfrm>
        </p:spPr>
        <p:txBody>
          <a:bodyPr/>
          <a:lstStyle/>
          <a:p>
            <a:r>
              <a:rPr lang="en-US" dirty="0"/>
              <a:t>Visualization OF THE VARIABLES</a:t>
            </a:r>
          </a:p>
        </p:txBody>
      </p:sp>
      <p:sp>
        <p:nvSpPr>
          <p:cNvPr id="3" name="Content Placeholder 2">
            <a:extLst>
              <a:ext uri="{FF2B5EF4-FFF2-40B4-BE49-F238E27FC236}">
                <a16:creationId xmlns:a16="http://schemas.microsoft.com/office/drawing/2014/main" id="{907EA3DC-2E85-4FE7-83B3-3551E2A7200D}"/>
              </a:ext>
            </a:extLst>
          </p:cNvPr>
          <p:cNvSpPr>
            <a:spLocks noGrp="1"/>
          </p:cNvSpPr>
          <p:nvPr>
            <p:ph idx="1"/>
          </p:nvPr>
        </p:nvSpPr>
        <p:spPr>
          <a:xfrm>
            <a:off x="4755632" y="6567170"/>
            <a:ext cx="2319590" cy="193330"/>
          </a:xfrm>
        </p:spPr>
        <p:txBody>
          <a:bodyPr>
            <a:normAutofit fontScale="55000" lnSpcReduction="20000"/>
          </a:bodyPr>
          <a:lstStyle/>
          <a:p>
            <a:endParaRPr lang="en-US" dirty="0"/>
          </a:p>
        </p:txBody>
      </p:sp>
      <p:pic>
        <p:nvPicPr>
          <p:cNvPr id="5" name="Picture 4">
            <a:extLst>
              <a:ext uri="{FF2B5EF4-FFF2-40B4-BE49-F238E27FC236}">
                <a16:creationId xmlns:a16="http://schemas.microsoft.com/office/drawing/2014/main" id="{6A5031DD-A26A-4365-BB18-929159E68A1C}"/>
              </a:ext>
            </a:extLst>
          </p:cNvPr>
          <p:cNvPicPr>
            <a:picLocks noChangeAspect="1"/>
          </p:cNvPicPr>
          <p:nvPr/>
        </p:nvPicPr>
        <p:blipFill>
          <a:blip r:embed="rId2"/>
          <a:stretch>
            <a:fillRect/>
          </a:stretch>
        </p:blipFill>
        <p:spPr>
          <a:xfrm>
            <a:off x="541020" y="1103340"/>
            <a:ext cx="5374407" cy="4968276"/>
          </a:xfrm>
          <a:prstGeom prst="rect">
            <a:avLst/>
          </a:prstGeom>
        </p:spPr>
      </p:pic>
      <p:pic>
        <p:nvPicPr>
          <p:cNvPr id="7" name="Picture 6">
            <a:extLst>
              <a:ext uri="{FF2B5EF4-FFF2-40B4-BE49-F238E27FC236}">
                <a16:creationId xmlns:a16="http://schemas.microsoft.com/office/drawing/2014/main" id="{35BE83D1-1868-47E6-8D05-889DA68C0114}"/>
              </a:ext>
            </a:extLst>
          </p:cNvPr>
          <p:cNvPicPr>
            <a:picLocks noChangeAspect="1"/>
          </p:cNvPicPr>
          <p:nvPr/>
        </p:nvPicPr>
        <p:blipFill>
          <a:blip r:embed="rId3"/>
          <a:stretch>
            <a:fillRect/>
          </a:stretch>
        </p:blipFill>
        <p:spPr>
          <a:xfrm>
            <a:off x="5761184" y="1103340"/>
            <a:ext cx="5889796" cy="4968276"/>
          </a:xfrm>
          <a:prstGeom prst="rect">
            <a:avLst/>
          </a:prstGeom>
        </p:spPr>
      </p:pic>
    </p:spTree>
    <p:extLst>
      <p:ext uri="{BB962C8B-B14F-4D97-AF65-F5344CB8AC3E}">
        <p14:creationId xmlns:p14="http://schemas.microsoft.com/office/powerpoint/2010/main" val="206975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E9D9-17DD-4F76-96C2-661D90C11B7C}"/>
              </a:ext>
            </a:extLst>
          </p:cNvPr>
          <p:cNvSpPr>
            <a:spLocks noGrp="1"/>
          </p:cNvSpPr>
          <p:nvPr>
            <p:ph type="title"/>
          </p:nvPr>
        </p:nvSpPr>
        <p:spPr>
          <a:xfrm>
            <a:off x="975360" y="297180"/>
            <a:ext cx="10241280" cy="612648"/>
          </a:xfrm>
        </p:spPr>
        <p:txBody>
          <a:bodyPr/>
          <a:lstStyle/>
          <a:p>
            <a:pPr algn="ctr"/>
            <a:r>
              <a:rPr lang="en-US" dirty="0"/>
              <a:t>AIM OF THE WORK</a:t>
            </a:r>
          </a:p>
        </p:txBody>
      </p:sp>
      <p:sp>
        <p:nvSpPr>
          <p:cNvPr id="3" name="Content Placeholder 2">
            <a:extLst>
              <a:ext uri="{FF2B5EF4-FFF2-40B4-BE49-F238E27FC236}">
                <a16:creationId xmlns:a16="http://schemas.microsoft.com/office/drawing/2014/main" id="{BFC63F60-926E-42FE-9260-DDD68D4CABA1}"/>
              </a:ext>
            </a:extLst>
          </p:cNvPr>
          <p:cNvSpPr>
            <a:spLocks noGrp="1"/>
          </p:cNvSpPr>
          <p:nvPr>
            <p:ph idx="1"/>
          </p:nvPr>
        </p:nvSpPr>
        <p:spPr>
          <a:xfrm>
            <a:off x="8695944" y="6560820"/>
            <a:ext cx="3288792" cy="219456"/>
          </a:xfrm>
        </p:spPr>
        <p:txBody>
          <a:bodyPr>
            <a:normAutofit fontScale="70000" lnSpcReduction="20000"/>
          </a:bodyPr>
          <a:lstStyle/>
          <a:p>
            <a:endParaRPr lang="en-US" dirty="0"/>
          </a:p>
        </p:txBody>
      </p:sp>
      <p:sp>
        <p:nvSpPr>
          <p:cNvPr id="6" name="TextBox 5">
            <a:extLst>
              <a:ext uri="{FF2B5EF4-FFF2-40B4-BE49-F238E27FC236}">
                <a16:creationId xmlns:a16="http://schemas.microsoft.com/office/drawing/2014/main" id="{01AFEBBE-DC95-40E3-A2F9-62BF95622F87}"/>
              </a:ext>
            </a:extLst>
          </p:cNvPr>
          <p:cNvSpPr txBox="1"/>
          <p:nvPr/>
        </p:nvSpPr>
        <p:spPr>
          <a:xfrm>
            <a:off x="975360" y="1197864"/>
            <a:ext cx="10241280" cy="369332"/>
          </a:xfrm>
          <a:prstGeom prst="rect">
            <a:avLst/>
          </a:prstGeom>
          <a:noFill/>
        </p:spPr>
        <p:txBody>
          <a:bodyPr wrap="square" rtlCol="0">
            <a:spAutoFit/>
          </a:bodyPr>
          <a:lstStyle/>
          <a:p>
            <a:r>
              <a:rPr lang="en-US" dirty="0"/>
              <a:t> </a:t>
            </a:r>
          </a:p>
        </p:txBody>
      </p:sp>
      <p:sp>
        <p:nvSpPr>
          <p:cNvPr id="7" name="TextBox 6">
            <a:extLst>
              <a:ext uri="{FF2B5EF4-FFF2-40B4-BE49-F238E27FC236}">
                <a16:creationId xmlns:a16="http://schemas.microsoft.com/office/drawing/2014/main" id="{913A500B-F52E-4826-A7DC-2BCA66317DB4}"/>
              </a:ext>
            </a:extLst>
          </p:cNvPr>
          <p:cNvSpPr txBox="1"/>
          <p:nvPr/>
        </p:nvSpPr>
        <p:spPr>
          <a:xfrm>
            <a:off x="563880" y="1567196"/>
            <a:ext cx="11064240" cy="1569660"/>
          </a:xfrm>
          <a:prstGeom prst="rect">
            <a:avLst/>
          </a:prstGeom>
          <a:noFill/>
        </p:spPr>
        <p:txBody>
          <a:bodyPr wrap="square" rtlCol="0">
            <a:spAutoFit/>
          </a:bodyPr>
          <a:lstStyle/>
          <a:p>
            <a:pPr algn="ctr"/>
            <a:r>
              <a:rPr lang="en-US" sz="2400" dirty="0"/>
              <a:t>Building models to find correlation between MPG as dependent variable and HP as independent interest variable by using cylinders, displacement, weight and acceleration as explanatory variables. Then, comparing the results of each model to find the most robust model that can explain the relationship.              </a:t>
            </a:r>
          </a:p>
        </p:txBody>
      </p:sp>
      <p:pic>
        <p:nvPicPr>
          <p:cNvPr id="8" name="Picture 7">
            <a:extLst>
              <a:ext uri="{FF2B5EF4-FFF2-40B4-BE49-F238E27FC236}">
                <a16:creationId xmlns:a16="http://schemas.microsoft.com/office/drawing/2014/main" id="{D0B589B0-5BBE-4FA3-9B4A-AE63C00E6786}"/>
              </a:ext>
            </a:extLst>
          </p:cNvPr>
          <p:cNvPicPr>
            <a:picLocks noChangeAspect="1"/>
          </p:cNvPicPr>
          <p:nvPr/>
        </p:nvPicPr>
        <p:blipFill>
          <a:blip r:embed="rId2"/>
          <a:stretch>
            <a:fillRect/>
          </a:stretch>
        </p:blipFill>
        <p:spPr>
          <a:xfrm>
            <a:off x="4220158" y="3506188"/>
            <a:ext cx="3751684" cy="2483258"/>
          </a:xfrm>
          <a:prstGeom prst="rect">
            <a:avLst/>
          </a:prstGeom>
        </p:spPr>
      </p:pic>
    </p:spTree>
    <p:extLst>
      <p:ext uri="{BB962C8B-B14F-4D97-AF65-F5344CB8AC3E}">
        <p14:creationId xmlns:p14="http://schemas.microsoft.com/office/powerpoint/2010/main" val="16846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3399-18A0-4A4E-8E49-D167B3370651}"/>
              </a:ext>
            </a:extLst>
          </p:cNvPr>
          <p:cNvSpPr>
            <a:spLocks noGrp="1"/>
          </p:cNvSpPr>
          <p:nvPr>
            <p:ph type="title"/>
          </p:nvPr>
        </p:nvSpPr>
        <p:spPr>
          <a:xfrm>
            <a:off x="320040" y="292608"/>
            <a:ext cx="10241280" cy="475488"/>
          </a:xfrm>
        </p:spPr>
        <p:txBody>
          <a:bodyPr>
            <a:normAutofit fontScale="90000"/>
          </a:bodyPr>
          <a:lstStyle/>
          <a:p>
            <a:r>
              <a:rPr lang="en-US" dirty="0"/>
              <a:t>WORKFLOW</a:t>
            </a:r>
          </a:p>
        </p:txBody>
      </p:sp>
      <p:pic>
        <p:nvPicPr>
          <p:cNvPr id="7" name="Content Placeholder 6">
            <a:extLst>
              <a:ext uri="{FF2B5EF4-FFF2-40B4-BE49-F238E27FC236}">
                <a16:creationId xmlns:a16="http://schemas.microsoft.com/office/drawing/2014/main" id="{B8F3B946-E811-423F-B9EE-D4B637DED03A}"/>
              </a:ext>
            </a:extLst>
          </p:cNvPr>
          <p:cNvPicPr>
            <a:picLocks noGrp="1" noChangeAspect="1"/>
          </p:cNvPicPr>
          <p:nvPr>
            <p:ph idx="1"/>
          </p:nvPr>
        </p:nvPicPr>
        <p:blipFill>
          <a:blip r:embed="rId2"/>
          <a:stretch>
            <a:fillRect/>
          </a:stretch>
        </p:blipFill>
        <p:spPr>
          <a:xfrm>
            <a:off x="320040" y="768097"/>
            <a:ext cx="11221927" cy="5610032"/>
          </a:xfrm>
        </p:spPr>
      </p:pic>
    </p:spTree>
    <p:extLst>
      <p:ext uri="{BB962C8B-B14F-4D97-AF65-F5344CB8AC3E}">
        <p14:creationId xmlns:p14="http://schemas.microsoft.com/office/powerpoint/2010/main" val="399996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19CD-CE0C-4F69-BFAE-FD06F7AE1AF5}"/>
              </a:ext>
            </a:extLst>
          </p:cNvPr>
          <p:cNvSpPr>
            <a:spLocks noGrp="1"/>
          </p:cNvSpPr>
          <p:nvPr>
            <p:ph type="title"/>
          </p:nvPr>
        </p:nvSpPr>
        <p:spPr>
          <a:xfrm>
            <a:off x="457511" y="254352"/>
            <a:ext cx="11276978" cy="571826"/>
          </a:xfrm>
        </p:spPr>
        <p:txBody>
          <a:bodyPr>
            <a:normAutofit fontScale="90000"/>
          </a:bodyPr>
          <a:lstStyle/>
          <a:p>
            <a:r>
              <a:rPr lang="en-US" sz="2400" dirty="0"/>
              <a:t>A QUICK TEST FOR MULTICOLLINEARITY BEFORE STARTING the regressions</a:t>
            </a:r>
          </a:p>
        </p:txBody>
      </p:sp>
      <p:pic>
        <p:nvPicPr>
          <p:cNvPr id="5" name="Content Placeholder 4">
            <a:extLst>
              <a:ext uri="{FF2B5EF4-FFF2-40B4-BE49-F238E27FC236}">
                <a16:creationId xmlns:a16="http://schemas.microsoft.com/office/drawing/2014/main" id="{D2655609-CDA8-4A89-8F17-F0882B657770}"/>
              </a:ext>
            </a:extLst>
          </p:cNvPr>
          <p:cNvPicPr>
            <a:picLocks noGrp="1" noChangeAspect="1"/>
          </p:cNvPicPr>
          <p:nvPr>
            <p:ph idx="1"/>
          </p:nvPr>
        </p:nvPicPr>
        <p:blipFill>
          <a:blip r:embed="rId2"/>
          <a:stretch>
            <a:fillRect/>
          </a:stretch>
        </p:blipFill>
        <p:spPr>
          <a:xfrm>
            <a:off x="559836" y="1082351"/>
            <a:ext cx="4879909" cy="4949472"/>
          </a:xfrm>
        </p:spPr>
      </p:pic>
      <p:sp>
        <p:nvSpPr>
          <p:cNvPr id="6" name="TextBox 5">
            <a:extLst>
              <a:ext uri="{FF2B5EF4-FFF2-40B4-BE49-F238E27FC236}">
                <a16:creationId xmlns:a16="http://schemas.microsoft.com/office/drawing/2014/main" id="{71C6A7C6-2A49-40E4-822A-0F4FF7A46E9F}"/>
              </a:ext>
            </a:extLst>
          </p:cNvPr>
          <p:cNvSpPr txBox="1"/>
          <p:nvPr/>
        </p:nvSpPr>
        <p:spPr>
          <a:xfrm>
            <a:off x="5858256" y="1082350"/>
            <a:ext cx="5007429" cy="5940088"/>
          </a:xfrm>
          <a:prstGeom prst="rect">
            <a:avLst/>
          </a:prstGeom>
          <a:noFill/>
        </p:spPr>
        <p:txBody>
          <a:bodyPr wrap="square" rtlCol="0">
            <a:spAutoFit/>
          </a:bodyPr>
          <a:lstStyle/>
          <a:p>
            <a:pPr marL="342900" indent="-342900">
              <a:buFont typeface="Arial" panose="020B0604020202020204" pitchFamily="34" charset="0"/>
              <a:buChar char="•"/>
            </a:pPr>
            <a:r>
              <a:rPr lang="en-US" sz="2000" dirty="0"/>
              <a:t>Before proceeding to the next step, firstly, we should satisfy our first assumption in regression models that is having </a:t>
            </a:r>
            <a:r>
              <a:rPr lang="en-US" sz="2000" b="1" dirty="0"/>
              <a:t>no multicollinearity</a:t>
            </a:r>
            <a:r>
              <a:rPr lang="en-US" sz="2000" dirty="0"/>
              <a:t>. When we examine the collinearity table, we can see that </a:t>
            </a:r>
            <a:r>
              <a:rPr lang="en-US" sz="2000" b="1" dirty="0"/>
              <a:t>horsepower (HP) </a:t>
            </a:r>
            <a:r>
              <a:rPr lang="en-US" sz="2000" dirty="0"/>
              <a:t>and </a:t>
            </a:r>
            <a:r>
              <a:rPr lang="en-US" sz="2000" b="1" dirty="0"/>
              <a:t>weight</a:t>
            </a:r>
            <a:r>
              <a:rPr lang="en-US" sz="2000" dirty="0"/>
              <a:t> are strictly non-multicollinear with our dependent variable MPG. Thus, inclusion of HP and weight as independent variables are feasible in the models. Exclusion of </a:t>
            </a:r>
            <a:r>
              <a:rPr lang="en-US" sz="2000" b="1" dirty="0"/>
              <a:t>displacement</a:t>
            </a:r>
            <a:r>
              <a:rPr lang="en-US" sz="2000" dirty="0"/>
              <a:t> and </a:t>
            </a:r>
            <a:r>
              <a:rPr lang="en-US" sz="2000" b="1" dirty="0"/>
              <a:t>acceleration</a:t>
            </a:r>
            <a:r>
              <a:rPr lang="en-US" sz="2000" dirty="0"/>
              <a:t> is preferable.</a:t>
            </a:r>
          </a:p>
          <a:p>
            <a:pPr marL="342900" indent="-342900">
              <a:buFont typeface="Arial" panose="020B0604020202020204" pitchFamily="34" charset="0"/>
              <a:buChar char="•"/>
            </a:pPr>
            <a:r>
              <a:rPr lang="en-US" sz="2000" dirty="0"/>
              <a:t>Also, </a:t>
            </a:r>
            <a:r>
              <a:rPr lang="en-US" sz="2000" b="1" dirty="0"/>
              <a:t>cylinders</a:t>
            </a:r>
            <a:r>
              <a:rPr lang="en-US" sz="2000" dirty="0"/>
              <a:t> are not included in the regression models as it is either 8 or 4, so it does create enough volatility for the proper conduction of the models.</a:t>
            </a:r>
          </a:p>
          <a:p>
            <a:endParaRPr lang="en-US" sz="2000" dirty="0"/>
          </a:p>
          <a:p>
            <a:endParaRPr lang="en-US" sz="2000" dirty="0"/>
          </a:p>
        </p:txBody>
      </p:sp>
    </p:spTree>
    <p:extLst>
      <p:ext uri="{BB962C8B-B14F-4D97-AF65-F5344CB8AC3E}">
        <p14:creationId xmlns:p14="http://schemas.microsoft.com/office/powerpoint/2010/main" val="3782266292"/>
      </p:ext>
    </p:extLst>
  </p:cSld>
  <p:clrMapOvr>
    <a:masterClrMapping/>
  </p:clrMapOvr>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321C1C"/>
      </a:dk2>
      <a:lt2>
        <a:srgbClr val="F0F2F3"/>
      </a:lt2>
      <a:accent1>
        <a:srgbClr val="E78429"/>
      </a:accent1>
      <a:accent2>
        <a:srgbClr val="D52317"/>
      </a:accent2>
      <a:accent3>
        <a:srgbClr val="E7296C"/>
      </a:accent3>
      <a:accent4>
        <a:srgbClr val="D517A9"/>
      </a:accent4>
      <a:accent5>
        <a:srgbClr val="C329E7"/>
      </a:accent5>
      <a:accent6>
        <a:srgbClr val="641AD5"/>
      </a:accent6>
      <a:hlink>
        <a:srgbClr val="3F82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TM16401371[[fn=Atlas]]</Template>
  <TotalTime>467</TotalTime>
  <Words>1203</Words>
  <Application>Microsoft Office PowerPoint</Application>
  <PresentationFormat>Widescreen</PresentationFormat>
  <Paragraphs>75</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Avenir Next LT Pro</vt:lpstr>
      <vt:lpstr>GradientRiseVTI</vt:lpstr>
      <vt:lpstr> Effect of horsepower on FUEL consumption-A COMPARISON OF REGRESSION MODELS   academic year 2021/2022  </vt:lpstr>
      <vt:lpstr>INTRODUCTION</vt:lpstr>
      <vt:lpstr>DATASET</vt:lpstr>
      <vt:lpstr>Visualization OF THE VARIABLES</vt:lpstr>
      <vt:lpstr>Visualization OF THE VARIABLES</vt:lpstr>
      <vt:lpstr>Visualization OF THE VARIABLES</vt:lpstr>
      <vt:lpstr>AIM OF THE WORK</vt:lpstr>
      <vt:lpstr>WORKFLOW</vt:lpstr>
      <vt:lpstr>A QUICK TEST FOR MULTICOLLINEARITY BEFORE STARTING the regressions</vt:lpstr>
      <vt:lpstr>SETTING TRAINING AND TESTING SETS</vt:lpstr>
      <vt:lpstr>USING THE NUMERIC SCORER FUNCTION</vt:lpstr>
      <vt:lpstr>STORING AND COMPARING THE RESULTS</vt:lpstr>
      <vt:lpstr>DIAGNOSTICS FOR THE FITTEST MODEL</vt:lpstr>
      <vt:lpstr>DIAGNOSTICS FOR THE FITTEST MODEL</vt:lpstr>
      <vt:lpstr>DIAGNOSTICS FOR THE FITTEST MODEL</vt:lpstr>
      <vt:lpstr>LR MODEL COEFFICIENTS for training set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Effect of horsepower on car gasoline consumption   academic year 2021/2022  </dc:title>
  <dc:creator>Elif.Haciosmanoglu</dc:creator>
  <cp:lastModifiedBy>Elif.Haciosmanoglu</cp:lastModifiedBy>
  <cp:revision>37</cp:revision>
  <dcterms:created xsi:type="dcterms:W3CDTF">2022-02-11T15:35:26Z</dcterms:created>
  <dcterms:modified xsi:type="dcterms:W3CDTF">2022-02-12T13:46:35Z</dcterms:modified>
</cp:coreProperties>
</file>